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256" r:id="rId2"/>
    <p:sldId id="295" r:id="rId3"/>
    <p:sldId id="296" r:id="rId4"/>
    <p:sldId id="297" r:id="rId5"/>
    <p:sldId id="299" r:id="rId6"/>
    <p:sldId id="300" r:id="rId7"/>
    <p:sldId id="301" r:id="rId8"/>
    <p:sldId id="302" r:id="rId9"/>
    <p:sldId id="303" r:id="rId10"/>
    <p:sldId id="304" r:id="rId11"/>
    <p:sldId id="306" r:id="rId12"/>
    <p:sldId id="308" r:id="rId13"/>
    <p:sldId id="307" r:id="rId14"/>
    <p:sldId id="309" r:id="rId15"/>
    <p:sldId id="305" r:id="rId16"/>
    <p:sldId id="312" r:id="rId17"/>
    <p:sldId id="310" r:id="rId18"/>
    <p:sldId id="313" r:id="rId19"/>
    <p:sldId id="318" r:id="rId20"/>
    <p:sldId id="314" r:id="rId21"/>
    <p:sldId id="317" r:id="rId22"/>
    <p:sldId id="315"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Quantico" panose="020B0604020202020204" charset="0"/>
      <p:regular r:id="rId29"/>
      <p:bold r:id="rId30"/>
      <p:italic r:id="rId31"/>
      <p:boldItalic r:id="rId32"/>
    </p:embeddedFont>
    <p:embeddedFont>
      <p:font typeface="Titillium Web" panose="020B0604020202020204" charset="-18"/>
      <p:regular r:id="rId33"/>
      <p:bold r:id="rId34"/>
      <p:italic r:id="rId35"/>
      <p:boldItalic r:id="rId36"/>
    </p:embeddedFont>
    <p:embeddedFont>
      <p:font typeface="Titillium Web Light" panose="020B0604020202020204" charset="-18"/>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171DD6-2702-4FCF-BC82-B343C2BCD5F6}">
  <a:tblStyle styleId="{25171DD6-2702-4FCF-BC82-B343C2BCD5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AF98B6-0896-4745-9ED8-C8CFF3DE44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4660"/>
  </p:normalViewPr>
  <p:slideViewPr>
    <p:cSldViewPr snapToGrid="0">
      <p:cViewPr varScale="1">
        <p:scale>
          <a:sx n="90" d="100"/>
          <a:sy n="90" d="100"/>
        </p:scale>
        <p:origin x="73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342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63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797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68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95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85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400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01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561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84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965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223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975250" y="1991825"/>
            <a:ext cx="7193400" cy="1159800"/>
          </a:xfrm>
          <a:prstGeom prst="rect">
            <a:avLst/>
          </a:prstGeom>
        </p:spPr>
        <p:txBody>
          <a:bodyPr spcFirstLastPara="1" wrap="square" lIns="0" tIns="0" rIns="0" bIns="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20" name="Google Shape;20;p3"/>
          <p:cNvSpPr/>
          <p:nvPr/>
        </p:nvSpPr>
        <p:spPr>
          <a:xfrm>
            <a:off x="998106" y="1436550"/>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a:stCxn id="20" idx="1"/>
          </p:cNvCxnSpPr>
          <p:nvPr/>
        </p:nvCxnSpPr>
        <p:spPr>
          <a:xfrm rot="10800000">
            <a:off x="6" y="1770000"/>
            <a:ext cx="998100" cy="0"/>
          </a:xfrm>
          <a:prstGeom prst="straightConnector1">
            <a:avLst/>
          </a:prstGeom>
          <a:noFill/>
          <a:ln w="9525" cap="flat" cmpd="sng">
            <a:solidFill>
              <a:schemeClr val="lt2"/>
            </a:solidFill>
            <a:prstDash val="solid"/>
            <a:miter lim="8000"/>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5"/>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4" name="Google Shape;34;p5"/>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only curves">
  <p:cSld name="BLANK_2">
    <p:spTree>
      <p:nvGrpSpPr>
        <p:cNvPr id="1" name="Shape 76"/>
        <p:cNvGrpSpPr/>
        <p:nvPr/>
      </p:nvGrpSpPr>
      <p:grpSpPr>
        <a:xfrm>
          <a:off x="0" y="0"/>
          <a:ext cx="0" cy="0"/>
          <a:chOff x="0" y="0"/>
          <a:chExt cx="0" cy="0"/>
        </a:xfrm>
      </p:grpSpPr>
      <p:sp>
        <p:nvSpPr>
          <p:cNvPr id="77" name="Google Shape;77;p11"/>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hite">
  <p:cSld name="BLANK_1">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5250" y="1065267"/>
            <a:ext cx="7193400" cy="3936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975250" y="1575121"/>
            <a:ext cx="7193400" cy="2702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140209" y="3113149"/>
            <a:ext cx="4294904"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Corporation</a:t>
            </a:r>
            <a:endParaRPr dirty="0"/>
          </a:p>
        </p:txBody>
      </p:sp>
      <p:pic>
        <p:nvPicPr>
          <p:cNvPr id="3" name="Picture 2">
            <a:extLst>
              <a:ext uri="{FF2B5EF4-FFF2-40B4-BE49-F238E27FC236}">
                <a16:creationId xmlns:a16="http://schemas.microsoft.com/office/drawing/2014/main" id="{14B9C39D-B1EB-490F-A364-A33BAF38E1B4}"/>
              </a:ext>
            </a:extLst>
          </p:cNvPr>
          <p:cNvPicPr>
            <a:picLocks noChangeAspect="1"/>
          </p:cNvPicPr>
          <p:nvPr/>
        </p:nvPicPr>
        <p:blipFill>
          <a:blip r:embed="rId3"/>
          <a:stretch>
            <a:fillRect/>
          </a:stretch>
        </p:blipFill>
        <p:spPr>
          <a:xfrm>
            <a:off x="708887" y="2030351"/>
            <a:ext cx="3884478" cy="1082798"/>
          </a:xfrm>
          <a:prstGeom prst="rect">
            <a:avLst/>
          </a:prstGeom>
          <a:ln>
            <a:noFill/>
          </a:ln>
          <a:effectLst>
            <a:outerShdw blurRad="292100" dist="139700" dir="2700000" algn="tl" rotWithShape="0">
              <a:srgbClr val="333333">
                <a:alpha val="65000"/>
              </a:srgbClr>
            </a:outerShdw>
          </a:effectLst>
        </p:spPr>
      </p:pic>
      <p:sp>
        <p:nvSpPr>
          <p:cNvPr id="5" name="Google Shape;101;p15">
            <a:extLst>
              <a:ext uri="{FF2B5EF4-FFF2-40B4-BE49-F238E27FC236}">
                <a16:creationId xmlns:a16="http://schemas.microsoft.com/office/drawing/2014/main" id="{FBEA54D8-E2EF-48E2-9C6A-75EB00DD2AA9}"/>
              </a:ext>
            </a:extLst>
          </p:cNvPr>
          <p:cNvSpPr txBox="1">
            <a:spLocks/>
          </p:cNvSpPr>
          <p:nvPr/>
        </p:nvSpPr>
        <p:spPr>
          <a:xfrm>
            <a:off x="281443" y="4645211"/>
            <a:ext cx="1646604" cy="3699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2"/>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6"/>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5"/>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accent4"/>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9pPr>
          </a:lstStyle>
          <a:p>
            <a:pPr marL="0" indent="0">
              <a:buFont typeface="Titillium Web Light"/>
              <a:buNone/>
            </a:pPr>
            <a:r>
              <a:rPr lang="en-US" sz="1800" b="1" dirty="0" err="1">
                <a:solidFill>
                  <a:schemeClr val="dk1"/>
                </a:solidFill>
                <a:latin typeface="Titillium Web"/>
                <a:sym typeface="Titillium Web"/>
              </a:rPr>
              <a:t>C</a:t>
            </a:r>
            <a:r>
              <a:rPr lang="en-US" sz="1800" dirty="0" err="1">
                <a:solidFill>
                  <a:schemeClr val="dk1"/>
                </a:solidFill>
                <a:latin typeface="Titillium Web"/>
                <a:sym typeface="Titillium Web"/>
              </a:rPr>
              <a:t>hanchian</a:t>
            </a:r>
            <a:r>
              <a:rPr lang="en-US" sz="1800" dirty="0">
                <a:solidFill>
                  <a:schemeClr val="dk1"/>
                </a:solidFill>
                <a:latin typeface="Titillium Web"/>
                <a:sym typeface="Titillium Web"/>
              </a:rPr>
              <a:t> </a:t>
            </a:r>
            <a:r>
              <a:rPr lang="en-US" sz="1800" b="1" dirty="0">
                <a:solidFill>
                  <a:schemeClr val="dk1"/>
                </a:solidFill>
                <a:latin typeface="Titillium Web"/>
                <a:sym typeface="Titillium Web"/>
              </a:rPr>
              <a:t>A</a:t>
            </a:r>
            <a:r>
              <a:rPr lang="en-US" sz="1800" dirty="0">
                <a:solidFill>
                  <a:schemeClr val="dk1"/>
                </a:solidFill>
                <a:latin typeface="Titillium Web"/>
                <a:sym typeface="Titillium Web"/>
              </a:rPr>
              <a:t>rmin</a:t>
            </a:r>
            <a:endParaRPr lang="en-US" sz="18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57225" y="5679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dirty="0"/>
              <a:t>Preview of </a:t>
            </a:r>
            <a:r>
              <a:rPr lang="en-US" b="0" dirty="0">
                <a:effectLst>
                  <a:outerShdw blurRad="38100" dist="38100" dir="2700000" algn="tl">
                    <a:srgbClr val="000000">
                      <a:alpha val="43137"/>
                    </a:srgbClr>
                  </a:outerShdw>
                </a:effectLst>
              </a:rPr>
              <a:t>Half-Life 2</a:t>
            </a:r>
            <a:endParaRPr dirty="0">
              <a:effectLst>
                <a:outerShdw blurRad="38100" dist="38100" dir="2700000" algn="tl">
                  <a:srgbClr val="000000">
                    <a:alpha val="43137"/>
                  </a:srgbClr>
                </a:outerShdw>
              </a:effectLst>
            </a:endParaRPr>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59322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426C-0C3C-4B21-AD88-0185DC8F885F}"/>
              </a:ext>
            </a:extLst>
          </p:cNvPr>
          <p:cNvSpPr>
            <a:spLocks noGrp="1"/>
          </p:cNvSpPr>
          <p:nvPr>
            <p:ph type="title"/>
          </p:nvPr>
        </p:nvSpPr>
        <p:spPr/>
        <p:txBody>
          <a:bodyPr/>
          <a:lstStyle/>
          <a:p>
            <a:r>
              <a:rPr lang="en-US" dirty="0"/>
              <a:t>Steam</a:t>
            </a:r>
            <a:endParaRPr lang="ro-RO" dirty="0"/>
          </a:p>
        </p:txBody>
      </p:sp>
      <p:sp>
        <p:nvSpPr>
          <p:cNvPr id="3" name="Text Placeholder 2">
            <a:extLst>
              <a:ext uri="{FF2B5EF4-FFF2-40B4-BE49-F238E27FC236}">
                <a16:creationId xmlns:a16="http://schemas.microsoft.com/office/drawing/2014/main" id="{2D4E6D9C-9297-48CE-81C2-5B073666244A}"/>
              </a:ext>
            </a:extLst>
          </p:cNvPr>
          <p:cNvSpPr>
            <a:spLocks noGrp="1"/>
          </p:cNvSpPr>
          <p:nvPr>
            <p:ph type="body" idx="1"/>
          </p:nvPr>
        </p:nvSpPr>
        <p:spPr/>
        <p:txBody>
          <a:bodyPr/>
          <a:lstStyle/>
          <a:p>
            <a:r>
              <a:rPr lang="en-US" sz="1800" dirty="0"/>
              <a:t>In 2002, Valve launched Steam, a digital storefront and delivery platform. Steam initially offered only Valve games, and was mandatory to install Half-Life 2, but became a publisher of third-party games. As Valve became its own publisher via Steam, it transitioned to a flat organization; outside of executive management, Valve does not have bosses, and the company uses an open allocation system, allowing employees to move between departments at will.</a:t>
            </a:r>
          </a:p>
        </p:txBody>
      </p:sp>
      <p:sp>
        <p:nvSpPr>
          <p:cNvPr id="4" name="Slide Number Placeholder 3">
            <a:extLst>
              <a:ext uri="{FF2B5EF4-FFF2-40B4-BE49-F238E27FC236}">
                <a16:creationId xmlns:a16="http://schemas.microsoft.com/office/drawing/2014/main" id="{CA8E2B5E-5DDB-4947-9CF3-AF16377DF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Graphic 5">
            <a:extLst>
              <a:ext uri="{FF2B5EF4-FFF2-40B4-BE49-F238E27FC236}">
                <a16:creationId xmlns:a16="http://schemas.microsoft.com/office/drawing/2014/main" id="{818C3304-DD08-4E3F-9CA9-D792A439A4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2213" y="4059985"/>
            <a:ext cx="2030944" cy="613666"/>
          </a:xfrm>
          <a:prstGeom prst="rect">
            <a:avLst/>
          </a:prstGeom>
        </p:spPr>
      </p:pic>
      <p:cxnSp>
        <p:nvCxnSpPr>
          <p:cNvPr id="7" name="Google Shape;104;p15">
            <a:extLst>
              <a:ext uri="{FF2B5EF4-FFF2-40B4-BE49-F238E27FC236}">
                <a16:creationId xmlns:a16="http://schemas.microsoft.com/office/drawing/2014/main" id="{415C5221-3C40-401A-A895-F9E82DF9C8FC}"/>
              </a:ext>
            </a:extLst>
          </p:cNvPr>
          <p:cNvCxnSpPr>
            <a:cxnSpLocks/>
          </p:cNvCxnSpPr>
          <p:nvPr/>
        </p:nvCxnSpPr>
        <p:spPr>
          <a:xfrm>
            <a:off x="8593157" y="4366818"/>
            <a:ext cx="550843" cy="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45537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b="-4000"/>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57225" y="5679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dirty="0"/>
              <a:t>Preview of </a:t>
            </a:r>
            <a:r>
              <a:rPr lang="en-US" b="0" dirty="0">
                <a:effectLst>
                  <a:outerShdw blurRad="38100" dist="38100" dir="2700000" algn="tl">
                    <a:srgbClr val="000000">
                      <a:alpha val="43137"/>
                    </a:srgbClr>
                  </a:outerShdw>
                </a:effectLst>
              </a:rPr>
              <a:t>Steam</a:t>
            </a:r>
            <a:endParaRPr dirty="0">
              <a:effectLst>
                <a:outerShdw blurRad="38100" dist="38100" dir="2700000" algn="tl">
                  <a:srgbClr val="000000">
                    <a:alpha val="43137"/>
                  </a:srgbClr>
                </a:outerShdw>
              </a:effectLst>
            </a:endParaRPr>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755287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426C-0C3C-4B21-AD88-0185DC8F885F}"/>
              </a:ext>
            </a:extLst>
          </p:cNvPr>
          <p:cNvSpPr>
            <a:spLocks noGrp="1"/>
          </p:cNvSpPr>
          <p:nvPr>
            <p:ph type="title"/>
          </p:nvPr>
        </p:nvSpPr>
        <p:spPr/>
        <p:txBody>
          <a:bodyPr/>
          <a:lstStyle/>
          <a:p>
            <a:r>
              <a:rPr lang="en-US" dirty="0"/>
              <a:t>Multiple releases</a:t>
            </a:r>
            <a:endParaRPr lang="ro-RO" dirty="0"/>
          </a:p>
        </p:txBody>
      </p:sp>
      <p:sp>
        <p:nvSpPr>
          <p:cNvPr id="3" name="Text Placeholder 2">
            <a:extLst>
              <a:ext uri="{FF2B5EF4-FFF2-40B4-BE49-F238E27FC236}">
                <a16:creationId xmlns:a16="http://schemas.microsoft.com/office/drawing/2014/main" id="{2D4E6D9C-9297-48CE-81C2-5B073666244A}"/>
              </a:ext>
            </a:extLst>
          </p:cNvPr>
          <p:cNvSpPr>
            <a:spLocks noGrp="1"/>
          </p:cNvSpPr>
          <p:nvPr>
            <p:ph type="body" idx="1"/>
          </p:nvPr>
        </p:nvSpPr>
        <p:spPr/>
        <p:txBody>
          <a:bodyPr/>
          <a:lstStyle/>
          <a:p>
            <a:r>
              <a:rPr lang="en-US" sz="1600" dirty="0"/>
              <a:t>After having taken years to develop Half-Life 2, Valve moved to episodic development, planning to release shorter games more frequently. Half-Life 2: Episode One, the first in a planned trilogy of games continuing the Half-Life 2 story, was released in 2006. Episode Two followed in 2007, alongside the multiplayer game Team Fortress 2, and the puzzle game Portal, developed from the student project </a:t>
            </a:r>
            <a:r>
              <a:rPr lang="en-US" sz="1600" dirty="0" err="1"/>
              <a:t>Narbacular</a:t>
            </a:r>
            <a:r>
              <a:rPr lang="en-US" sz="1600" dirty="0"/>
              <a:t> Drop. </a:t>
            </a:r>
          </a:p>
          <a:p>
            <a:r>
              <a:rPr lang="en-US" sz="1600" dirty="0"/>
              <a:t>In January 2008, Valve announced the acquisition of Turtle Rock Studios. They developed Left 4 Dead and Left 4 Dead 2 while associated with Valve. Turtle Rock Studios later spun out of Valve again in March 2010.</a:t>
            </a:r>
          </a:p>
          <a:p>
            <a:endParaRPr lang="en-US" sz="1600" dirty="0"/>
          </a:p>
        </p:txBody>
      </p:sp>
      <p:sp>
        <p:nvSpPr>
          <p:cNvPr id="4" name="Slide Number Placeholder 3">
            <a:extLst>
              <a:ext uri="{FF2B5EF4-FFF2-40B4-BE49-F238E27FC236}">
                <a16:creationId xmlns:a16="http://schemas.microsoft.com/office/drawing/2014/main" id="{CA8E2B5E-5DDB-4947-9CF3-AF16377DF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cxnSp>
        <p:nvCxnSpPr>
          <p:cNvPr id="5" name="Google Shape;104;p15">
            <a:extLst>
              <a:ext uri="{FF2B5EF4-FFF2-40B4-BE49-F238E27FC236}">
                <a16:creationId xmlns:a16="http://schemas.microsoft.com/office/drawing/2014/main" id="{80420022-756A-48A5-871F-7AE8190D277B}"/>
              </a:ext>
            </a:extLst>
          </p:cNvPr>
          <p:cNvCxnSpPr>
            <a:cxnSpLocks/>
          </p:cNvCxnSpPr>
          <p:nvPr/>
        </p:nvCxnSpPr>
        <p:spPr>
          <a:xfrm>
            <a:off x="8593157" y="4466652"/>
            <a:ext cx="550843" cy="0"/>
          </a:xfrm>
          <a:prstGeom prst="straightConnector1">
            <a:avLst/>
          </a:prstGeom>
          <a:noFill/>
          <a:ln w="9525" cap="flat" cmpd="sng">
            <a:solidFill>
              <a:schemeClr val="accent4"/>
            </a:solidFill>
            <a:prstDash val="solid"/>
            <a:round/>
            <a:headEnd type="none" w="med" len="med"/>
            <a:tailEnd type="none" w="med" len="med"/>
          </a:ln>
        </p:spPr>
      </p:cxnSp>
      <p:pic>
        <p:nvPicPr>
          <p:cNvPr id="9" name="Picture 8">
            <a:extLst>
              <a:ext uri="{FF2B5EF4-FFF2-40B4-BE49-F238E27FC236}">
                <a16:creationId xmlns:a16="http://schemas.microsoft.com/office/drawing/2014/main" id="{87022F03-9AE6-4574-95E2-0BC652E0DB26}"/>
              </a:ext>
            </a:extLst>
          </p:cNvPr>
          <p:cNvPicPr>
            <a:picLocks noChangeAspect="1"/>
          </p:cNvPicPr>
          <p:nvPr/>
        </p:nvPicPr>
        <p:blipFill>
          <a:blip r:embed="rId2"/>
          <a:stretch>
            <a:fillRect/>
          </a:stretch>
        </p:blipFill>
        <p:spPr>
          <a:xfrm>
            <a:off x="190916" y="4105088"/>
            <a:ext cx="1885567" cy="606524"/>
          </a:xfrm>
          <a:prstGeom prst="rect">
            <a:avLst/>
          </a:prstGeom>
        </p:spPr>
      </p:pic>
      <p:pic>
        <p:nvPicPr>
          <p:cNvPr id="13" name="Graphic 12">
            <a:extLst>
              <a:ext uri="{FF2B5EF4-FFF2-40B4-BE49-F238E27FC236}">
                <a16:creationId xmlns:a16="http://schemas.microsoft.com/office/drawing/2014/main" id="{3196EE6F-E316-4D0A-9410-DA32049B8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7709" y="4221692"/>
            <a:ext cx="2310943" cy="489920"/>
          </a:xfrm>
          <a:prstGeom prst="rect">
            <a:avLst/>
          </a:prstGeom>
        </p:spPr>
      </p:pic>
      <p:cxnSp>
        <p:nvCxnSpPr>
          <p:cNvPr id="16" name="Google Shape;553;p44">
            <a:extLst>
              <a:ext uri="{FF2B5EF4-FFF2-40B4-BE49-F238E27FC236}">
                <a16:creationId xmlns:a16="http://schemas.microsoft.com/office/drawing/2014/main" id="{9907A19F-9375-45A2-AAED-11915BEE9CD7}"/>
              </a:ext>
            </a:extLst>
          </p:cNvPr>
          <p:cNvCxnSpPr>
            <a:cxnSpLocks/>
          </p:cNvCxnSpPr>
          <p:nvPr/>
        </p:nvCxnSpPr>
        <p:spPr>
          <a:xfrm>
            <a:off x="2314971" y="4448976"/>
            <a:ext cx="754250" cy="11480"/>
          </a:xfrm>
          <a:prstGeom prst="straightConnector1">
            <a:avLst/>
          </a:prstGeom>
          <a:noFill/>
          <a:ln w="9525" cap="flat" cmpd="sng">
            <a:solidFill>
              <a:schemeClr val="accent5"/>
            </a:solidFill>
            <a:prstDash val="solid"/>
            <a:round/>
            <a:headEnd type="oval" w="med" len="med"/>
            <a:tailEnd type="oval" w="med" len="med"/>
          </a:ln>
        </p:spPr>
      </p:cxnSp>
      <p:pic>
        <p:nvPicPr>
          <p:cNvPr id="22" name="Picture 21">
            <a:extLst>
              <a:ext uri="{FF2B5EF4-FFF2-40B4-BE49-F238E27FC236}">
                <a16:creationId xmlns:a16="http://schemas.microsoft.com/office/drawing/2014/main" id="{0BF07229-FBF3-477B-9DCE-A65C35936A92}"/>
              </a:ext>
            </a:extLst>
          </p:cNvPr>
          <p:cNvPicPr>
            <a:picLocks noChangeAspect="1"/>
          </p:cNvPicPr>
          <p:nvPr/>
        </p:nvPicPr>
        <p:blipFill rotWithShape="1">
          <a:blip r:embed="rId5"/>
          <a:srcRect t="4712" b="7486"/>
          <a:stretch/>
        </p:blipFill>
        <p:spPr>
          <a:xfrm>
            <a:off x="6760188" y="3996901"/>
            <a:ext cx="1594480" cy="822897"/>
          </a:xfrm>
          <a:prstGeom prst="rect">
            <a:avLst/>
          </a:prstGeom>
        </p:spPr>
      </p:pic>
      <p:cxnSp>
        <p:nvCxnSpPr>
          <p:cNvPr id="23" name="Google Shape;553;p44">
            <a:extLst>
              <a:ext uri="{FF2B5EF4-FFF2-40B4-BE49-F238E27FC236}">
                <a16:creationId xmlns:a16="http://schemas.microsoft.com/office/drawing/2014/main" id="{868A9ABE-0F63-4B11-936B-6A5BEE3E51C7}"/>
              </a:ext>
            </a:extLst>
          </p:cNvPr>
          <p:cNvCxnSpPr>
            <a:cxnSpLocks/>
          </p:cNvCxnSpPr>
          <p:nvPr/>
        </p:nvCxnSpPr>
        <p:spPr>
          <a:xfrm>
            <a:off x="5812295" y="4419989"/>
            <a:ext cx="754250" cy="11480"/>
          </a:xfrm>
          <a:prstGeom prst="straightConnector1">
            <a:avLst/>
          </a:prstGeom>
          <a:noFill/>
          <a:ln w="9525" cap="flat" cmpd="sng">
            <a:solidFill>
              <a:schemeClr val="accent5"/>
            </a:solidFill>
            <a:prstDash val="solid"/>
            <a:round/>
            <a:headEnd type="oval" w="med" len="med"/>
            <a:tailEnd type="oval" w="med" len="med"/>
          </a:ln>
        </p:spPr>
      </p:cxnSp>
    </p:spTree>
    <p:extLst>
      <p:ext uri="{BB962C8B-B14F-4D97-AF65-F5344CB8AC3E}">
        <p14:creationId xmlns:p14="http://schemas.microsoft.com/office/powerpoint/2010/main" val="1571147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7000" b="-17000"/>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57225" y="5679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dirty="0">
                <a:solidFill>
                  <a:schemeClr val="tx1"/>
                </a:solidFill>
              </a:rPr>
              <a:t>Preview of </a:t>
            </a:r>
            <a:r>
              <a:rPr lang="en-US" b="0" dirty="0">
                <a:solidFill>
                  <a:schemeClr val="tx1"/>
                </a:solidFill>
                <a:effectLst>
                  <a:outerShdw blurRad="38100" dist="38100" dir="2700000" algn="tl">
                    <a:srgbClr val="000000">
                      <a:alpha val="43137"/>
                    </a:srgbClr>
                  </a:outerShdw>
                </a:effectLst>
              </a:rPr>
              <a:t>Portal 1</a:t>
            </a:r>
            <a:endParaRPr dirty="0">
              <a:solidFill>
                <a:schemeClr val="tx1"/>
              </a:solidFill>
              <a:effectLst>
                <a:outerShdw blurRad="38100" dist="38100" dir="2700000" algn="tl">
                  <a:srgbClr val="000000">
                    <a:alpha val="43137"/>
                  </a:srgbClr>
                </a:outerShdw>
              </a:effectLst>
            </a:endParaRPr>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69619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06820-837C-489A-B650-582A61B220A1}"/>
              </a:ext>
            </a:extLst>
          </p:cNvPr>
          <p:cNvSpPr>
            <a:spLocks noGrp="1"/>
          </p:cNvSpPr>
          <p:nvPr>
            <p:ph type="title"/>
          </p:nvPr>
        </p:nvSpPr>
        <p:spPr/>
        <p:txBody>
          <a:bodyPr/>
          <a:lstStyle/>
          <a:p>
            <a:r>
              <a:rPr lang="en-US" dirty="0"/>
              <a:t>Failed transition to services</a:t>
            </a:r>
            <a:endParaRPr lang="ro-RO" dirty="0"/>
          </a:p>
        </p:txBody>
      </p:sp>
      <p:sp>
        <p:nvSpPr>
          <p:cNvPr id="4" name="Text Placeholder 3">
            <a:extLst>
              <a:ext uri="{FF2B5EF4-FFF2-40B4-BE49-F238E27FC236}">
                <a16:creationId xmlns:a16="http://schemas.microsoft.com/office/drawing/2014/main" id="{2AFB5393-5E5D-4120-B355-2A5FB87F6CDD}"/>
              </a:ext>
            </a:extLst>
          </p:cNvPr>
          <p:cNvSpPr>
            <a:spLocks noGrp="1"/>
          </p:cNvSpPr>
          <p:nvPr>
            <p:ph type="body" idx="1"/>
          </p:nvPr>
        </p:nvSpPr>
        <p:spPr/>
        <p:txBody>
          <a:bodyPr/>
          <a:lstStyle/>
          <a:p>
            <a:r>
              <a:rPr lang="en-US" sz="1600" dirty="0"/>
              <a:t>In 2010, Valve hired </a:t>
            </a:r>
            <a:r>
              <a:rPr lang="en-US" sz="1600" dirty="0" err="1"/>
              <a:t>IceFrog</a:t>
            </a:r>
            <a:r>
              <a:rPr lang="en-US" sz="1600" dirty="0"/>
              <a:t>, the developer of Defense of the Ancients, a Warcraft III mod. </a:t>
            </a:r>
            <a:r>
              <a:rPr lang="en-US" sz="1600" dirty="0" err="1"/>
              <a:t>IceFrog</a:t>
            </a:r>
            <a:r>
              <a:rPr lang="en-US" sz="1600" dirty="0"/>
              <a:t> led the development of a sequel not associated with the Warcraft elements, </a:t>
            </a:r>
            <a:r>
              <a:rPr lang="en-US" sz="1600" dirty="0" err="1"/>
              <a:t>Dota</a:t>
            </a:r>
            <a:r>
              <a:rPr lang="en-US" sz="1600" dirty="0"/>
              <a:t> 2, released in 2013.</a:t>
            </a:r>
          </a:p>
          <a:p>
            <a:r>
              <a:rPr lang="en-US" sz="1600" dirty="0"/>
              <a:t>Valve released Portal 2 in 2011 and Counter-Strike: Global Offensive in 2012.</a:t>
            </a:r>
          </a:p>
          <a:p>
            <a:r>
              <a:rPr lang="en-US" sz="1600" dirty="0"/>
              <a:t>In 2015, Valve released the Steam Machine, a line of gaming computers, which sold poorly. Media commentators speculated that Valve's transition to service provider with Steam, which generated an estimated $3.4 billion in 2017, had driven it away from game development. Many players grew frustrated in anticipation of a new Half-Life game.</a:t>
            </a:r>
          </a:p>
          <a:p>
            <a:endParaRPr lang="ro-RO" sz="1600" dirty="0"/>
          </a:p>
        </p:txBody>
      </p:sp>
      <p:sp>
        <p:nvSpPr>
          <p:cNvPr id="2" name="Slide Number Placeholder 1">
            <a:extLst>
              <a:ext uri="{FF2B5EF4-FFF2-40B4-BE49-F238E27FC236}">
                <a16:creationId xmlns:a16="http://schemas.microsoft.com/office/drawing/2014/main" id="{CE6B0E86-A6DB-409F-8276-06A77A058D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cxnSp>
        <p:nvCxnSpPr>
          <p:cNvPr id="5" name="Google Shape;104;p15">
            <a:extLst>
              <a:ext uri="{FF2B5EF4-FFF2-40B4-BE49-F238E27FC236}">
                <a16:creationId xmlns:a16="http://schemas.microsoft.com/office/drawing/2014/main" id="{CED06554-5355-42E0-813E-AEEBE4C61488}"/>
              </a:ext>
            </a:extLst>
          </p:cNvPr>
          <p:cNvCxnSpPr>
            <a:cxnSpLocks/>
          </p:cNvCxnSpPr>
          <p:nvPr/>
        </p:nvCxnSpPr>
        <p:spPr>
          <a:xfrm>
            <a:off x="8593157" y="4366818"/>
            <a:ext cx="550843" cy="0"/>
          </a:xfrm>
          <a:prstGeom prst="straightConnector1">
            <a:avLst/>
          </a:prstGeom>
          <a:noFill/>
          <a:ln w="9525" cap="flat" cmpd="sng">
            <a:solidFill>
              <a:schemeClr val="accent4"/>
            </a:solidFill>
            <a:prstDash val="solid"/>
            <a:round/>
            <a:headEnd type="none" w="med" len="med"/>
            <a:tailEnd type="none" w="med" len="med"/>
          </a:ln>
        </p:spPr>
      </p:cxnSp>
      <p:pic>
        <p:nvPicPr>
          <p:cNvPr id="8" name="Picture 7">
            <a:extLst>
              <a:ext uri="{FF2B5EF4-FFF2-40B4-BE49-F238E27FC236}">
                <a16:creationId xmlns:a16="http://schemas.microsoft.com/office/drawing/2014/main" id="{EC0DB3FB-8842-450B-A294-03AA984AD2C8}"/>
              </a:ext>
            </a:extLst>
          </p:cNvPr>
          <p:cNvPicPr>
            <a:picLocks noChangeAspect="1"/>
          </p:cNvPicPr>
          <p:nvPr/>
        </p:nvPicPr>
        <p:blipFill rotWithShape="1">
          <a:blip r:embed="rId2"/>
          <a:srcRect t="29931" b="29312"/>
          <a:stretch/>
        </p:blipFill>
        <p:spPr>
          <a:xfrm>
            <a:off x="5553762" y="3997499"/>
            <a:ext cx="2855773" cy="872952"/>
          </a:xfrm>
          <a:prstGeom prst="rect">
            <a:avLst/>
          </a:prstGeom>
        </p:spPr>
      </p:pic>
    </p:spTree>
    <p:extLst>
      <p:ext uri="{BB962C8B-B14F-4D97-AF65-F5344CB8AC3E}">
        <p14:creationId xmlns:p14="http://schemas.microsoft.com/office/powerpoint/2010/main" val="2248038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57225" y="5679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dirty="0"/>
              <a:t>Preview of </a:t>
            </a:r>
            <a:r>
              <a:rPr lang="en-US" b="0" dirty="0" err="1"/>
              <a:t>Dota</a:t>
            </a:r>
            <a:r>
              <a:rPr lang="en-US" b="0" dirty="0"/>
              <a:t> 2</a:t>
            </a:r>
            <a:endParaRPr dirty="0"/>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778826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p>
            <a:pPr lvl="0"/>
            <a:r>
              <a:rPr lang="en" dirty="0"/>
              <a:t>2. </a:t>
            </a:r>
            <a:r>
              <a:rPr lang="en-US" dirty="0"/>
              <a:t>Reorganization</a:t>
            </a:r>
            <a:endParaRPr dirty="0"/>
          </a:p>
        </p:txBody>
      </p:sp>
      <p:sp>
        <p:nvSpPr>
          <p:cNvPr id="45" name="Google Shape;116;p17">
            <a:extLst>
              <a:ext uri="{FF2B5EF4-FFF2-40B4-BE49-F238E27FC236}">
                <a16:creationId xmlns:a16="http://schemas.microsoft.com/office/drawing/2014/main" id="{72BD5811-0408-4676-B95B-588E316D246F}"/>
              </a:ext>
            </a:extLst>
          </p:cNvPr>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Sour</a:t>
            </a:r>
            <a:r>
              <a:rPr lang="ro-RO" dirty="0"/>
              <a:t>c</a:t>
            </a:r>
            <a:r>
              <a:rPr lang="en-US" dirty="0"/>
              <a:t>e 2 Era</a:t>
            </a:r>
            <a:endParaRPr dirty="0"/>
          </a:p>
        </p:txBody>
      </p:sp>
      <p:grpSp>
        <p:nvGrpSpPr>
          <p:cNvPr id="46" name="Google Shape;1081;p48">
            <a:extLst>
              <a:ext uri="{FF2B5EF4-FFF2-40B4-BE49-F238E27FC236}">
                <a16:creationId xmlns:a16="http://schemas.microsoft.com/office/drawing/2014/main" id="{8065A817-0F32-442D-B92E-F013953E6383}"/>
              </a:ext>
            </a:extLst>
          </p:cNvPr>
          <p:cNvGrpSpPr/>
          <p:nvPr/>
        </p:nvGrpSpPr>
        <p:grpSpPr>
          <a:xfrm>
            <a:off x="1111612" y="1570818"/>
            <a:ext cx="452420" cy="433992"/>
            <a:chOff x="5233525" y="4954450"/>
            <a:chExt cx="538275" cy="516350"/>
          </a:xfrm>
        </p:grpSpPr>
        <p:sp>
          <p:nvSpPr>
            <p:cNvPr id="47" name="Google Shape;1082;p48">
              <a:extLst>
                <a:ext uri="{FF2B5EF4-FFF2-40B4-BE49-F238E27FC236}">
                  <a16:creationId xmlns:a16="http://schemas.microsoft.com/office/drawing/2014/main" id="{89A788C3-1A22-4456-B8B5-5A6827CD75E4}"/>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83;p48">
              <a:extLst>
                <a:ext uri="{FF2B5EF4-FFF2-40B4-BE49-F238E27FC236}">
                  <a16:creationId xmlns:a16="http://schemas.microsoft.com/office/drawing/2014/main" id="{8996C813-0AA5-4CDD-BEAA-FC597223FF2C}"/>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84;p48">
              <a:extLst>
                <a:ext uri="{FF2B5EF4-FFF2-40B4-BE49-F238E27FC236}">
                  <a16:creationId xmlns:a16="http://schemas.microsoft.com/office/drawing/2014/main" id="{12901873-3728-4FF2-BFE3-EC33B92B5902}"/>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85;p48">
              <a:extLst>
                <a:ext uri="{FF2B5EF4-FFF2-40B4-BE49-F238E27FC236}">
                  <a16:creationId xmlns:a16="http://schemas.microsoft.com/office/drawing/2014/main" id="{7DE786F4-E915-4D56-A3EC-95F8B7683B7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86;p48">
              <a:extLst>
                <a:ext uri="{FF2B5EF4-FFF2-40B4-BE49-F238E27FC236}">
                  <a16:creationId xmlns:a16="http://schemas.microsoft.com/office/drawing/2014/main" id="{27611CDC-0090-448A-9812-F28287D909E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7;p48">
              <a:extLst>
                <a:ext uri="{FF2B5EF4-FFF2-40B4-BE49-F238E27FC236}">
                  <a16:creationId xmlns:a16="http://schemas.microsoft.com/office/drawing/2014/main" id="{CB34946D-FA1D-441A-B654-26C9BD72A0FF}"/>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88;p48">
              <a:extLst>
                <a:ext uri="{FF2B5EF4-FFF2-40B4-BE49-F238E27FC236}">
                  <a16:creationId xmlns:a16="http://schemas.microsoft.com/office/drawing/2014/main" id="{CC9FA3EF-0BC5-4CD3-B9BF-02E82A1B42D4}"/>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89;p48">
              <a:extLst>
                <a:ext uri="{FF2B5EF4-FFF2-40B4-BE49-F238E27FC236}">
                  <a16:creationId xmlns:a16="http://schemas.microsoft.com/office/drawing/2014/main" id="{5AB50A7E-49A5-485A-B760-78533A2FD2A8}"/>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90;p48">
              <a:extLst>
                <a:ext uri="{FF2B5EF4-FFF2-40B4-BE49-F238E27FC236}">
                  <a16:creationId xmlns:a16="http://schemas.microsoft.com/office/drawing/2014/main" id="{A9A7FA7C-7885-4775-86A0-30FAECB492C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91;p48">
              <a:extLst>
                <a:ext uri="{FF2B5EF4-FFF2-40B4-BE49-F238E27FC236}">
                  <a16:creationId xmlns:a16="http://schemas.microsoft.com/office/drawing/2014/main" id="{5266F6B4-CFCA-4550-BC47-C6525132A30A}"/>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92;p48">
              <a:extLst>
                <a:ext uri="{FF2B5EF4-FFF2-40B4-BE49-F238E27FC236}">
                  <a16:creationId xmlns:a16="http://schemas.microsoft.com/office/drawing/2014/main" id="{E6CB8C0D-A666-4F59-9D22-D8757CB59B4C}"/>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42463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06820-837C-489A-B650-582A61B220A1}"/>
              </a:ext>
            </a:extLst>
          </p:cNvPr>
          <p:cNvSpPr>
            <a:spLocks noGrp="1"/>
          </p:cNvSpPr>
          <p:nvPr>
            <p:ph type="title"/>
          </p:nvPr>
        </p:nvSpPr>
        <p:spPr/>
        <p:txBody>
          <a:bodyPr/>
          <a:lstStyle/>
          <a:p>
            <a:r>
              <a:rPr lang="en-US" dirty="0"/>
              <a:t>Source 2, VR and Half-Life: </a:t>
            </a:r>
            <a:r>
              <a:rPr lang="en-US" dirty="0" err="1"/>
              <a:t>Alyx</a:t>
            </a:r>
            <a:endParaRPr lang="ro-RO" dirty="0"/>
          </a:p>
        </p:txBody>
      </p:sp>
      <p:sp>
        <p:nvSpPr>
          <p:cNvPr id="4" name="Text Placeholder 3">
            <a:extLst>
              <a:ext uri="{FF2B5EF4-FFF2-40B4-BE49-F238E27FC236}">
                <a16:creationId xmlns:a16="http://schemas.microsoft.com/office/drawing/2014/main" id="{2AFB5393-5E5D-4120-B355-2A5FB87F6CDD}"/>
              </a:ext>
            </a:extLst>
          </p:cNvPr>
          <p:cNvSpPr>
            <a:spLocks noGrp="1"/>
          </p:cNvSpPr>
          <p:nvPr>
            <p:ph type="body" idx="1"/>
          </p:nvPr>
        </p:nvSpPr>
        <p:spPr/>
        <p:txBody>
          <a:bodyPr/>
          <a:lstStyle/>
          <a:p>
            <a:r>
              <a:rPr lang="en-US" sz="1600" dirty="0"/>
              <a:t>Valve announced the Source 2 engine in March 2015 and ported </a:t>
            </a:r>
            <a:r>
              <a:rPr lang="en-US" sz="1600" dirty="0" err="1"/>
              <a:t>Dota</a:t>
            </a:r>
            <a:r>
              <a:rPr lang="en-US" sz="1600" dirty="0"/>
              <a:t> 2 to it that September. That year, Valve collaborated with the electronics company HTC to develop the HTC </a:t>
            </a:r>
            <a:r>
              <a:rPr lang="en-US" sz="1600" dirty="0" err="1"/>
              <a:t>Vive</a:t>
            </a:r>
            <a:r>
              <a:rPr lang="en-US" sz="1600" dirty="0"/>
              <a:t>, a VR headset released in 2016. Valve experimented with VR games, and in 2016 released The Lab, a collection of VR minigames.</a:t>
            </a:r>
          </a:p>
          <a:p>
            <a:r>
              <a:rPr lang="en-US" sz="1600" dirty="0"/>
              <a:t>In June 2019, Valve released its second-generation VR hardware, the Valve Index. Subsequently, they’ve released Half-Life: </a:t>
            </a:r>
            <a:r>
              <a:rPr lang="en-US" sz="1600" dirty="0" err="1"/>
              <a:t>Alyx</a:t>
            </a:r>
            <a:r>
              <a:rPr lang="en-US" sz="1600" dirty="0"/>
              <a:t>, a VR game. It received acclaim and was described as VR's first killer app.</a:t>
            </a:r>
          </a:p>
          <a:p>
            <a:r>
              <a:rPr lang="en-US" sz="1600" dirty="0"/>
              <a:t>Valve announced the Steam Deck, a portable gaming PC that runs off </a:t>
            </a:r>
            <a:r>
              <a:rPr lang="en-US" sz="1600" dirty="0" err="1"/>
              <a:t>SteamOS</a:t>
            </a:r>
            <a:r>
              <a:rPr lang="en-US" sz="1600" dirty="0"/>
              <a:t> Linux, in July 2021.</a:t>
            </a:r>
            <a:endParaRPr lang="ro-RO" sz="1600" dirty="0"/>
          </a:p>
        </p:txBody>
      </p:sp>
      <p:sp>
        <p:nvSpPr>
          <p:cNvPr id="2" name="Slide Number Placeholder 1">
            <a:extLst>
              <a:ext uri="{FF2B5EF4-FFF2-40B4-BE49-F238E27FC236}">
                <a16:creationId xmlns:a16="http://schemas.microsoft.com/office/drawing/2014/main" id="{CE6B0E86-A6DB-409F-8276-06A77A058D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cxnSp>
        <p:nvCxnSpPr>
          <p:cNvPr id="5" name="Google Shape;104;p15">
            <a:extLst>
              <a:ext uri="{FF2B5EF4-FFF2-40B4-BE49-F238E27FC236}">
                <a16:creationId xmlns:a16="http://schemas.microsoft.com/office/drawing/2014/main" id="{CED06554-5355-42E0-813E-AEEBE4C61488}"/>
              </a:ext>
            </a:extLst>
          </p:cNvPr>
          <p:cNvCxnSpPr>
            <a:cxnSpLocks/>
          </p:cNvCxnSpPr>
          <p:nvPr/>
        </p:nvCxnSpPr>
        <p:spPr>
          <a:xfrm>
            <a:off x="8593157" y="4366818"/>
            <a:ext cx="550843" cy="0"/>
          </a:xfrm>
          <a:prstGeom prst="straightConnector1">
            <a:avLst/>
          </a:prstGeom>
          <a:noFill/>
          <a:ln w="9525" cap="flat" cmpd="sng">
            <a:solidFill>
              <a:schemeClr val="accent4"/>
            </a:solidFill>
            <a:prstDash val="solid"/>
            <a:round/>
            <a:headEnd type="none" w="med" len="med"/>
            <a:tailEnd type="none" w="med" len="med"/>
          </a:ln>
        </p:spPr>
      </p:cxnSp>
      <p:pic>
        <p:nvPicPr>
          <p:cNvPr id="7" name="Picture 6">
            <a:extLst>
              <a:ext uri="{FF2B5EF4-FFF2-40B4-BE49-F238E27FC236}">
                <a16:creationId xmlns:a16="http://schemas.microsoft.com/office/drawing/2014/main" id="{C08C91C2-E0D7-48F4-ACB2-F78F9FD1F998}"/>
              </a:ext>
            </a:extLst>
          </p:cNvPr>
          <p:cNvPicPr>
            <a:picLocks noChangeAspect="1"/>
          </p:cNvPicPr>
          <p:nvPr/>
        </p:nvPicPr>
        <p:blipFill>
          <a:blip r:embed="rId2"/>
          <a:stretch>
            <a:fillRect/>
          </a:stretch>
        </p:blipFill>
        <p:spPr>
          <a:xfrm>
            <a:off x="6023290" y="4044561"/>
            <a:ext cx="2381094" cy="825890"/>
          </a:xfrm>
          <a:prstGeom prst="rect">
            <a:avLst/>
          </a:prstGeom>
        </p:spPr>
      </p:pic>
    </p:spTree>
    <p:extLst>
      <p:ext uri="{BB962C8B-B14F-4D97-AF65-F5344CB8AC3E}">
        <p14:creationId xmlns:p14="http://schemas.microsoft.com/office/powerpoint/2010/main" val="1599970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13158" y="336596"/>
            <a:ext cx="4754100" cy="61085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bg1"/>
                </a:solidFill>
              </a:rPr>
              <a:t>Preview of </a:t>
            </a:r>
            <a:r>
              <a:rPr lang="en-US" dirty="0">
                <a:solidFill>
                  <a:schemeClr val="bg1"/>
                </a:solidFill>
                <a:effectLst>
                  <a:outerShdw blurRad="38100" dist="38100" dir="2700000" algn="tl">
                    <a:srgbClr val="000000">
                      <a:alpha val="43137"/>
                    </a:srgbClr>
                  </a:outerShdw>
                </a:effectLst>
              </a:rPr>
              <a:t>Steam Deck</a:t>
            </a:r>
            <a:endParaRPr dirty="0">
              <a:solidFill>
                <a:schemeClr val="bg1"/>
              </a:solidFill>
              <a:effectLst>
                <a:outerShdw blurRad="38100" dist="38100" dir="2700000" algn="tl">
                  <a:srgbClr val="000000">
                    <a:alpha val="43137"/>
                  </a:srgbClr>
                </a:outerShdw>
              </a:effectLst>
            </a:endParaRPr>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91322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a:t>
            </a:r>
            <a:r>
              <a:rPr lang="ro-RO" dirty="0"/>
              <a:t>F</a:t>
            </a:r>
            <a:r>
              <a:rPr lang="en-US" dirty="0" err="1"/>
              <a:t>ounding</a:t>
            </a:r>
            <a:endParaRPr dirty="0"/>
          </a:p>
        </p:txBody>
      </p:sp>
      <p:grpSp>
        <p:nvGrpSpPr>
          <p:cNvPr id="10" name="Google Shape;1064;p48">
            <a:extLst>
              <a:ext uri="{FF2B5EF4-FFF2-40B4-BE49-F238E27FC236}">
                <a16:creationId xmlns:a16="http://schemas.microsoft.com/office/drawing/2014/main" id="{090C9521-B2F8-455B-8162-AEABDBEC1332}"/>
              </a:ext>
            </a:extLst>
          </p:cNvPr>
          <p:cNvGrpSpPr/>
          <p:nvPr/>
        </p:nvGrpSpPr>
        <p:grpSpPr>
          <a:xfrm>
            <a:off x="1185235" y="1580085"/>
            <a:ext cx="309640" cy="392030"/>
            <a:chOff x="2635450" y="4321225"/>
            <a:chExt cx="368400" cy="466425"/>
          </a:xfrm>
        </p:grpSpPr>
        <p:sp>
          <p:nvSpPr>
            <p:cNvPr id="11" name="Google Shape;1065;p48">
              <a:extLst>
                <a:ext uri="{FF2B5EF4-FFF2-40B4-BE49-F238E27FC236}">
                  <a16:creationId xmlns:a16="http://schemas.microsoft.com/office/drawing/2014/main" id="{3D6666A8-6499-4B81-AD27-444956F043B8}"/>
                </a:ext>
              </a:extLst>
            </p:cNvPr>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6;p48">
              <a:extLst>
                <a:ext uri="{FF2B5EF4-FFF2-40B4-BE49-F238E27FC236}">
                  <a16:creationId xmlns:a16="http://schemas.microsoft.com/office/drawing/2014/main" id="{75A46C8F-B77A-4E0B-8D5C-2B12C8000003}"/>
                </a:ext>
              </a:extLst>
            </p:cNvPr>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7;p48">
              <a:extLst>
                <a:ext uri="{FF2B5EF4-FFF2-40B4-BE49-F238E27FC236}">
                  <a16:creationId xmlns:a16="http://schemas.microsoft.com/office/drawing/2014/main" id="{A370EA23-28DF-43CC-94FF-D78E9F158FD6}"/>
                </a:ext>
              </a:extLst>
            </p:cNvPr>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8;p48">
              <a:extLst>
                <a:ext uri="{FF2B5EF4-FFF2-40B4-BE49-F238E27FC236}">
                  <a16:creationId xmlns:a16="http://schemas.microsoft.com/office/drawing/2014/main" id="{D85EE7D5-5C43-4661-9EFA-0AF5DE34A199}"/>
                </a:ext>
              </a:extLst>
            </p:cNvPr>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9;p48">
              <a:extLst>
                <a:ext uri="{FF2B5EF4-FFF2-40B4-BE49-F238E27FC236}">
                  <a16:creationId xmlns:a16="http://schemas.microsoft.com/office/drawing/2014/main" id="{31972194-0D06-419E-A84C-5B287923F07A}"/>
                </a:ext>
              </a:extLst>
            </p:cNvPr>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0;p48">
              <a:extLst>
                <a:ext uri="{FF2B5EF4-FFF2-40B4-BE49-F238E27FC236}">
                  <a16:creationId xmlns:a16="http://schemas.microsoft.com/office/drawing/2014/main" id="{65F71C56-984E-4C93-830C-61181BBE0E99}"/>
                </a:ext>
              </a:extLst>
            </p:cNvPr>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16;p17">
            <a:extLst>
              <a:ext uri="{FF2B5EF4-FFF2-40B4-BE49-F238E27FC236}">
                <a16:creationId xmlns:a16="http://schemas.microsoft.com/office/drawing/2014/main" id="{6F6214DA-5160-4C5B-97A3-EDEC96ED2984}"/>
              </a:ext>
            </a:extLst>
          </p:cNvPr>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t>GoldSrc</a:t>
            </a:r>
            <a:r>
              <a:rPr lang="en-US" dirty="0"/>
              <a:t> Era – pre Half-Life</a:t>
            </a:r>
            <a:endParaRPr dirty="0"/>
          </a:p>
        </p:txBody>
      </p:sp>
    </p:spTree>
    <p:extLst>
      <p:ext uri="{BB962C8B-B14F-4D97-AF65-F5344CB8AC3E}">
        <p14:creationId xmlns:p14="http://schemas.microsoft.com/office/powerpoint/2010/main" val="58629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57225" y="5679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dirty="0"/>
              <a:t>Preview of </a:t>
            </a:r>
            <a:r>
              <a:rPr lang="en-US" b="0" dirty="0">
                <a:effectLst>
                  <a:outerShdw blurRad="38100" dist="38100" dir="2700000" algn="tl">
                    <a:srgbClr val="000000">
                      <a:alpha val="43137"/>
                    </a:srgbClr>
                  </a:outerShdw>
                </a:effectLst>
              </a:rPr>
              <a:t>Half-Life: </a:t>
            </a:r>
            <a:r>
              <a:rPr lang="en-US" b="0" dirty="0" err="1">
                <a:effectLst>
                  <a:outerShdw blurRad="38100" dist="38100" dir="2700000" algn="tl">
                    <a:srgbClr val="000000">
                      <a:alpha val="43137"/>
                    </a:srgbClr>
                  </a:outerShdw>
                </a:effectLst>
              </a:rPr>
              <a:t>Alyx</a:t>
            </a:r>
            <a:endParaRPr dirty="0">
              <a:effectLst>
                <a:outerShdw blurRad="38100" dist="38100" dir="2700000" algn="tl">
                  <a:srgbClr val="000000">
                    <a:alpha val="43137"/>
                  </a:srgbClr>
                </a:outerShdw>
              </a:effectLst>
            </a:endParaRPr>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669139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5FC8-512C-4BEB-B511-3A57F51B2479}"/>
              </a:ext>
            </a:extLst>
          </p:cNvPr>
          <p:cNvSpPr>
            <a:spLocks noGrp="1"/>
          </p:cNvSpPr>
          <p:nvPr>
            <p:ph type="title"/>
          </p:nvPr>
        </p:nvSpPr>
        <p:spPr/>
        <p:txBody>
          <a:bodyPr/>
          <a:lstStyle/>
          <a:p>
            <a:r>
              <a:rPr lang="en-US" dirty="0"/>
              <a:t>Turning point</a:t>
            </a:r>
            <a:endParaRPr lang="ro-RO" dirty="0"/>
          </a:p>
        </p:txBody>
      </p:sp>
      <p:sp>
        <p:nvSpPr>
          <p:cNvPr id="3" name="Text Placeholder 2">
            <a:extLst>
              <a:ext uri="{FF2B5EF4-FFF2-40B4-BE49-F238E27FC236}">
                <a16:creationId xmlns:a16="http://schemas.microsoft.com/office/drawing/2014/main" id="{9AE5B479-767F-486E-8246-185411CE32B3}"/>
              </a:ext>
            </a:extLst>
          </p:cNvPr>
          <p:cNvSpPr>
            <a:spLocks noGrp="1"/>
          </p:cNvSpPr>
          <p:nvPr>
            <p:ph type="body" idx="1"/>
          </p:nvPr>
        </p:nvSpPr>
        <p:spPr/>
        <p:txBody>
          <a:bodyPr/>
          <a:lstStyle/>
          <a:p>
            <a:r>
              <a:rPr lang="en-US" sz="1800" dirty="0"/>
              <a:t>In 2020, Valve acknowledged that its structure had made it difficult to gather momentum, slowing their output during the 2010s.</a:t>
            </a:r>
          </a:p>
          <a:p>
            <a:r>
              <a:rPr lang="en-US" sz="1800" dirty="0"/>
              <a:t>Their VR projects and Half-Life: </a:t>
            </a:r>
            <a:r>
              <a:rPr lang="en-US" sz="1800" dirty="0" err="1"/>
              <a:t>Alyx</a:t>
            </a:r>
            <a:r>
              <a:rPr lang="en-US" sz="1800" dirty="0"/>
              <a:t> became a turning point, setting studio-wide short-term goals to focus the company. According to Walker, "We sort of had to collectively admit we were wrong on the premise that you will be happiest if you work on something you personally want to work on the most.”</a:t>
            </a:r>
            <a:endParaRPr lang="ro-RO" sz="1800" dirty="0"/>
          </a:p>
        </p:txBody>
      </p:sp>
      <p:sp>
        <p:nvSpPr>
          <p:cNvPr id="4" name="Slide Number Placeholder 3">
            <a:extLst>
              <a:ext uri="{FF2B5EF4-FFF2-40B4-BE49-F238E27FC236}">
                <a16:creationId xmlns:a16="http://schemas.microsoft.com/office/drawing/2014/main" id="{10D0731D-3991-4110-98BF-05FB550CDF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59395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3"/>
                </a:solidFill>
              </a:rPr>
              <a:t>22</a:t>
            </a:fld>
            <a:endParaRPr>
              <a:solidFill>
                <a:schemeClr val="accent3"/>
              </a:solidFill>
            </a:endParaRPr>
          </a:p>
        </p:txBody>
      </p:sp>
      <p:sp>
        <p:nvSpPr>
          <p:cNvPr id="328" name="Google Shape;328;p35"/>
          <p:cNvSpPr txBox="1">
            <a:spLocks noGrp="1"/>
          </p:cNvSpPr>
          <p:nvPr>
            <p:ph type="ctrTitle" idx="4294967295"/>
          </p:nvPr>
        </p:nvSpPr>
        <p:spPr>
          <a:xfrm>
            <a:off x="511871" y="1971450"/>
            <a:ext cx="5306796" cy="120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8800" dirty="0">
                <a:solidFill>
                  <a:schemeClr val="accent4"/>
                </a:solidFill>
              </a:rPr>
              <a:t>That’s it</a:t>
            </a:r>
            <a:r>
              <a:rPr lang="en" sz="8800" dirty="0">
                <a:solidFill>
                  <a:schemeClr val="accent4"/>
                </a:solidFill>
              </a:rPr>
              <a:t>!</a:t>
            </a:r>
            <a:endParaRPr sz="8800" dirty="0">
              <a:solidFill>
                <a:schemeClr val="accent4"/>
              </a:solidFill>
            </a:endParaRPr>
          </a:p>
        </p:txBody>
      </p:sp>
      <p:cxnSp>
        <p:nvCxnSpPr>
          <p:cNvPr id="330" name="Google Shape;330;p35"/>
          <p:cNvCxnSpPr/>
          <p:nvPr/>
        </p:nvCxnSpPr>
        <p:spPr>
          <a:xfrm>
            <a:off x="7999200" y="2571750"/>
            <a:ext cx="1144800" cy="0"/>
          </a:xfrm>
          <a:prstGeom prst="straightConnector1">
            <a:avLst/>
          </a:prstGeom>
          <a:noFill/>
          <a:ln w="9525" cap="flat" cmpd="sng">
            <a:solidFill>
              <a:schemeClr val="accent4"/>
            </a:solidFill>
            <a:prstDash val="solid"/>
            <a:round/>
            <a:headEnd type="none" w="med" len="med"/>
            <a:tailEnd type="none" w="med" len="med"/>
          </a:ln>
        </p:spPr>
      </p:cxnSp>
      <p:pic>
        <p:nvPicPr>
          <p:cNvPr id="10" name="Picture 9">
            <a:extLst>
              <a:ext uri="{FF2B5EF4-FFF2-40B4-BE49-F238E27FC236}">
                <a16:creationId xmlns:a16="http://schemas.microsoft.com/office/drawing/2014/main" id="{269DEB5D-7F34-4C44-BACD-0AC45BB6CF56}"/>
              </a:ext>
            </a:extLst>
          </p:cNvPr>
          <p:cNvPicPr>
            <a:picLocks noChangeAspect="1"/>
          </p:cNvPicPr>
          <p:nvPr/>
        </p:nvPicPr>
        <p:blipFill>
          <a:blip r:embed="rId3"/>
          <a:stretch>
            <a:fillRect/>
          </a:stretch>
        </p:blipFill>
        <p:spPr>
          <a:xfrm>
            <a:off x="5481934" y="809663"/>
            <a:ext cx="2517266" cy="3524173"/>
          </a:xfrm>
          <a:prstGeom prst="rect">
            <a:avLst/>
          </a:prstGeom>
        </p:spPr>
      </p:pic>
    </p:spTree>
    <p:extLst>
      <p:ext uri="{BB962C8B-B14F-4D97-AF65-F5344CB8AC3E}">
        <p14:creationId xmlns:p14="http://schemas.microsoft.com/office/powerpoint/2010/main" val="2155066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B4752-5E1B-4A27-95F9-32696D058C1A}"/>
              </a:ext>
            </a:extLst>
          </p:cNvPr>
          <p:cNvSpPr>
            <a:spLocks noGrp="1"/>
          </p:cNvSpPr>
          <p:nvPr>
            <p:ph type="title"/>
          </p:nvPr>
        </p:nvSpPr>
        <p:spPr/>
        <p:txBody>
          <a:bodyPr/>
          <a:lstStyle/>
          <a:p>
            <a:r>
              <a:rPr lang="en-US" dirty="0"/>
              <a:t>Gabe Newell</a:t>
            </a:r>
            <a:endParaRPr lang="ro-RO" dirty="0"/>
          </a:p>
        </p:txBody>
      </p:sp>
      <p:sp>
        <p:nvSpPr>
          <p:cNvPr id="5" name="Text Placeholder 4">
            <a:extLst>
              <a:ext uri="{FF2B5EF4-FFF2-40B4-BE49-F238E27FC236}">
                <a16:creationId xmlns:a16="http://schemas.microsoft.com/office/drawing/2014/main" id="{DA35FC4F-EB69-41AB-BD68-CF8F030C8AAA}"/>
              </a:ext>
            </a:extLst>
          </p:cNvPr>
          <p:cNvSpPr>
            <a:spLocks noGrp="1"/>
          </p:cNvSpPr>
          <p:nvPr>
            <p:ph type="body" idx="1"/>
          </p:nvPr>
        </p:nvSpPr>
        <p:spPr>
          <a:xfrm>
            <a:off x="975250" y="1575121"/>
            <a:ext cx="4577251" cy="2702700"/>
          </a:xfrm>
        </p:spPr>
        <p:txBody>
          <a:bodyPr/>
          <a:lstStyle/>
          <a:p>
            <a:r>
              <a:rPr lang="en-US" sz="2000" dirty="0"/>
              <a:t>Valve was founded in 1996 by former Microsoft employees Gabe Newell and Mike Harrington. Newell had spent the prior 13 years at Microsoft developing Windows, including the Windows 95 port of Doom. Wanting to move onto a new venture using their shared wealth, Newell and Harrington founded Valve in Washington.</a:t>
            </a:r>
          </a:p>
          <a:p>
            <a:endParaRPr lang="ro-RO" sz="1800" dirty="0"/>
          </a:p>
        </p:txBody>
      </p:sp>
      <p:pic>
        <p:nvPicPr>
          <p:cNvPr id="8" name="Google Shape;102;p15">
            <a:extLst>
              <a:ext uri="{FF2B5EF4-FFF2-40B4-BE49-F238E27FC236}">
                <a16:creationId xmlns:a16="http://schemas.microsoft.com/office/drawing/2014/main" id="{EC5D08BA-DC3E-4922-91FE-E8C81A474985}"/>
              </a:ext>
            </a:extLst>
          </p:cNvPr>
          <p:cNvPicPr preferRelativeResize="0"/>
          <p:nvPr/>
        </p:nvPicPr>
        <p:blipFill>
          <a:blip r:embed="rId2"/>
          <a:srcRect/>
          <a:stretch/>
        </p:blipFill>
        <p:spPr>
          <a:xfrm>
            <a:off x="6171000" y="1857980"/>
            <a:ext cx="1828200" cy="1427539"/>
          </a:xfrm>
          <a:prstGeom prst="octagon">
            <a:avLst>
              <a:gd name="adj" fmla="val 11430"/>
            </a:avLst>
          </a:prstGeom>
          <a:noFill/>
          <a:ln w="9525" cap="flat" cmpd="sng">
            <a:solidFill>
              <a:schemeClr val="accent4"/>
            </a:solidFill>
            <a:prstDash val="solid"/>
            <a:round/>
            <a:headEnd type="none" w="sm" len="sm"/>
            <a:tailEnd type="none" w="sm" len="sm"/>
          </a:ln>
        </p:spPr>
      </p:pic>
      <p:cxnSp>
        <p:nvCxnSpPr>
          <p:cNvPr id="9" name="Google Shape;104;p15">
            <a:extLst>
              <a:ext uri="{FF2B5EF4-FFF2-40B4-BE49-F238E27FC236}">
                <a16:creationId xmlns:a16="http://schemas.microsoft.com/office/drawing/2014/main" id="{26926C1B-8EDB-41C4-97EF-A131536E41D9}"/>
              </a:ext>
            </a:extLst>
          </p:cNvPr>
          <p:cNvCxnSpPr/>
          <p:nvPr/>
        </p:nvCxnSpPr>
        <p:spPr>
          <a:xfrm>
            <a:off x="7999200" y="2571750"/>
            <a:ext cx="1144800" cy="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888801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426C-0C3C-4B21-AD88-0185DC8F885F}"/>
              </a:ext>
            </a:extLst>
          </p:cNvPr>
          <p:cNvSpPr>
            <a:spLocks noGrp="1"/>
          </p:cNvSpPr>
          <p:nvPr>
            <p:ph type="title"/>
          </p:nvPr>
        </p:nvSpPr>
        <p:spPr/>
        <p:txBody>
          <a:bodyPr/>
          <a:lstStyle/>
          <a:p>
            <a:r>
              <a:rPr lang="en-US" dirty="0"/>
              <a:t>Half-Life</a:t>
            </a:r>
            <a:endParaRPr lang="ro-RO" dirty="0"/>
          </a:p>
        </p:txBody>
      </p:sp>
      <p:sp>
        <p:nvSpPr>
          <p:cNvPr id="3" name="Text Placeholder 2">
            <a:extLst>
              <a:ext uri="{FF2B5EF4-FFF2-40B4-BE49-F238E27FC236}">
                <a16:creationId xmlns:a16="http://schemas.microsoft.com/office/drawing/2014/main" id="{2D4E6D9C-9297-48CE-81C2-5B073666244A}"/>
              </a:ext>
            </a:extLst>
          </p:cNvPr>
          <p:cNvSpPr>
            <a:spLocks noGrp="1"/>
          </p:cNvSpPr>
          <p:nvPr>
            <p:ph type="body" idx="1"/>
          </p:nvPr>
        </p:nvSpPr>
        <p:spPr/>
        <p:txBody>
          <a:bodyPr/>
          <a:lstStyle/>
          <a:p>
            <a:r>
              <a:rPr lang="en-US" sz="1800" dirty="0"/>
              <a:t>Valve's first product was Half-Life, a first-person shooter (FPS) with elements of the horror </a:t>
            </a:r>
            <a:r>
              <a:rPr lang="en-US" sz="1800" dirty="0" err="1"/>
              <a:t>genre.The</a:t>
            </a:r>
            <a:r>
              <a:rPr lang="en-US" sz="1800" dirty="0"/>
              <a:t> development was aided by access to the Quake engine by id Software; Valve modified this engine into their </a:t>
            </a:r>
            <a:r>
              <a:rPr lang="en-US" sz="1800" dirty="0" err="1"/>
              <a:t>GoldSrc</a:t>
            </a:r>
            <a:r>
              <a:rPr lang="en-US" sz="1800" dirty="0"/>
              <a:t> engine. After struggling to find a publisher, Valve eventually signed with Sierra On-Line. Half-Life was released in November 1998, and was a critical and commercial success. According to IGN in 2014, the history of the FPS genre "breaks down pretty cleanly into pre-Half-Life and post-Half-Life eras".</a:t>
            </a:r>
          </a:p>
          <a:p>
            <a:endParaRPr lang="en-US" sz="1800" dirty="0"/>
          </a:p>
          <a:p>
            <a:endParaRPr lang="ro-RO" sz="1800" dirty="0"/>
          </a:p>
        </p:txBody>
      </p:sp>
      <p:sp>
        <p:nvSpPr>
          <p:cNvPr id="4" name="Slide Number Placeholder 3">
            <a:extLst>
              <a:ext uri="{FF2B5EF4-FFF2-40B4-BE49-F238E27FC236}">
                <a16:creationId xmlns:a16="http://schemas.microsoft.com/office/drawing/2014/main" id="{CA8E2B5E-5DDB-4947-9CF3-AF16377DF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6" name="Picture 5">
            <a:extLst>
              <a:ext uri="{FF2B5EF4-FFF2-40B4-BE49-F238E27FC236}">
                <a16:creationId xmlns:a16="http://schemas.microsoft.com/office/drawing/2014/main" id="{8ACCE534-D7A0-443D-A725-F08309168FB6}"/>
              </a:ext>
            </a:extLst>
          </p:cNvPr>
          <p:cNvPicPr>
            <a:picLocks noChangeAspect="1"/>
          </p:cNvPicPr>
          <p:nvPr/>
        </p:nvPicPr>
        <p:blipFill rotWithShape="1">
          <a:blip r:embed="rId2"/>
          <a:srcRect t="34925" b="36582"/>
          <a:stretch/>
        </p:blipFill>
        <p:spPr>
          <a:xfrm>
            <a:off x="5648466" y="4125153"/>
            <a:ext cx="2755918" cy="548498"/>
          </a:xfrm>
          <a:prstGeom prst="rect">
            <a:avLst/>
          </a:prstGeom>
        </p:spPr>
      </p:pic>
      <p:cxnSp>
        <p:nvCxnSpPr>
          <p:cNvPr id="9" name="Google Shape;104;p15">
            <a:extLst>
              <a:ext uri="{FF2B5EF4-FFF2-40B4-BE49-F238E27FC236}">
                <a16:creationId xmlns:a16="http://schemas.microsoft.com/office/drawing/2014/main" id="{D6F3B669-39C4-4E6E-9BD5-BD40709A40C1}"/>
              </a:ext>
            </a:extLst>
          </p:cNvPr>
          <p:cNvCxnSpPr>
            <a:cxnSpLocks/>
          </p:cNvCxnSpPr>
          <p:nvPr/>
        </p:nvCxnSpPr>
        <p:spPr>
          <a:xfrm>
            <a:off x="8593157" y="4378517"/>
            <a:ext cx="550843" cy="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8956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57225" y="5679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dirty="0"/>
              <a:t>Preview of </a:t>
            </a:r>
            <a:r>
              <a:rPr lang="en-US" b="0" dirty="0">
                <a:effectLst>
                  <a:outerShdw blurRad="38100" dist="38100" dir="2700000" algn="tl">
                    <a:srgbClr val="000000">
                      <a:alpha val="43137"/>
                    </a:srgbClr>
                  </a:outerShdw>
                </a:effectLst>
              </a:rPr>
              <a:t>Half-Life 1</a:t>
            </a:r>
            <a:endParaRPr dirty="0">
              <a:effectLst>
                <a:outerShdw blurRad="38100" dist="38100" dir="2700000" algn="tl">
                  <a:srgbClr val="000000">
                    <a:alpha val="43137"/>
                  </a:srgbClr>
                </a:outerShdw>
              </a:effectLst>
            </a:endParaRPr>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692993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426C-0C3C-4B21-AD88-0185DC8F885F}"/>
              </a:ext>
            </a:extLst>
          </p:cNvPr>
          <p:cNvSpPr>
            <a:spLocks noGrp="1"/>
          </p:cNvSpPr>
          <p:nvPr>
            <p:ph type="title"/>
          </p:nvPr>
        </p:nvSpPr>
        <p:spPr/>
        <p:txBody>
          <a:bodyPr/>
          <a:lstStyle/>
          <a:p>
            <a:r>
              <a:rPr lang="en-US" dirty="0"/>
              <a:t>Rise of the </a:t>
            </a:r>
            <a:r>
              <a:rPr lang="en-US" dirty="0" err="1"/>
              <a:t>modding</a:t>
            </a:r>
            <a:r>
              <a:rPr lang="en-US" dirty="0"/>
              <a:t> community</a:t>
            </a:r>
            <a:endParaRPr lang="ro-RO" dirty="0"/>
          </a:p>
        </p:txBody>
      </p:sp>
      <p:sp>
        <p:nvSpPr>
          <p:cNvPr id="3" name="Text Placeholder 2">
            <a:extLst>
              <a:ext uri="{FF2B5EF4-FFF2-40B4-BE49-F238E27FC236}">
                <a16:creationId xmlns:a16="http://schemas.microsoft.com/office/drawing/2014/main" id="{2D4E6D9C-9297-48CE-81C2-5B073666244A}"/>
              </a:ext>
            </a:extLst>
          </p:cNvPr>
          <p:cNvSpPr>
            <a:spLocks noGrp="1"/>
          </p:cNvSpPr>
          <p:nvPr>
            <p:ph type="body" idx="1"/>
          </p:nvPr>
        </p:nvSpPr>
        <p:spPr/>
        <p:txBody>
          <a:bodyPr/>
          <a:lstStyle/>
          <a:p>
            <a:r>
              <a:rPr lang="en-US" sz="1800" dirty="0"/>
              <a:t>Valve enlisted Gearbox Software to develop three expansions for Half-Life: Opposing Force (1999), Blue Shift (2001) and Decay (2001). Valve acquired TF Software in 1998, a group that had made the popular Team Fortress mod for Quake, and remade the mod for </a:t>
            </a:r>
            <a:r>
              <a:rPr lang="en-US" sz="1800" dirty="0" err="1"/>
              <a:t>GoldSrc</a:t>
            </a:r>
            <a:r>
              <a:rPr lang="en-US" sz="1800" dirty="0"/>
              <a:t> as Team Fortress Classic, released in 1999. Valve released the software development kit (SDK) for the </a:t>
            </a:r>
            <a:r>
              <a:rPr lang="en-US" sz="1800" dirty="0" err="1"/>
              <a:t>GoldSrc</a:t>
            </a:r>
            <a:r>
              <a:rPr lang="en-US" sz="1800" dirty="0"/>
              <a:t> engine, facilitating numerous user-created mods. Valve acquired the developers of one popular Half-Life mod, Counter-Strike, to create a standalone Counter-Strike game. </a:t>
            </a:r>
          </a:p>
          <a:p>
            <a:endParaRPr lang="ro-RO" sz="1800" dirty="0"/>
          </a:p>
        </p:txBody>
      </p:sp>
      <p:sp>
        <p:nvSpPr>
          <p:cNvPr id="4" name="Slide Number Placeholder 3">
            <a:extLst>
              <a:ext uri="{FF2B5EF4-FFF2-40B4-BE49-F238E27FC236}">
                <a16:creationId xmlns:a16="http://schemas.microsoft.com/office/drawing/2014/main" id="{CA8E2B5E-5DDB-4947-9CF3-AF16377DF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270F89D2-4B09-4E87-9B7D-F5D0DEBB2470}"/>
              </a:ext>
            </a:extLst>
          </p:cNvPr>
          <p:cNvPicPr>
            <a:picLocks noChangeAspect="1"/>
          </p:cNvPicPr>
          <p:nvPr/>
        </p:nvPicPr>
        <p:blipFill>
          <a:blip r:embed="rId2"/>
          <a:stretch>
            <a:fillRect/>
          </a:stretch>
        </p:blipFill>
        <p:spPr>
          <a:xfrm>
            <a:off x="5188656" y="4254837"/>
            <a:ext cx="3330727" cy="415675"/>
          </a:xfrm>
          <a:prstGeom prst="rect">
            <a:avLst/>
          </a:prstGeom>
        </p:spPr>
      </p:pic>
      <p:cxnSp>
        <p:nvCxnSpPr>
          <p:cNvPr id="12" name="Google Shape;104;p15">
            <a:extLst>
              <a:ext uri="{FF2B5EF4-FFF2-40B4-BE49-F238E27FC236}">
                <a16:creationId xmlns:a16="http://schemas.microsoft.com/office/drawing/2014/main" id="{E4574B09-D978-42B2-9832-57DA23A0650E}"/>
              </a:ext>
            </a:extLst>
          </p:cNvPr>
          <p:cNvCxnSpPr>
            <a:cxnSpLocks/>
          </p:cNvCxnSpPr>
          <p:nvPr/>
        </p:nvCxnSpPr>
        <p:spPr>
          <a:xfrm>
            <a:off x="8593157" y="4466652"/>
            <a:ext cx="550843" cy="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765686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1000" b="-21000"/>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57225" y="5679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dirty="0"/>
              <a:t>Preview of </a:t>
            </a:r>
            <a:r>
              <a:rPr lang="en-US" b="0" dirty="0">
                <a:effectLst>
                  <a:outerShdw blurRad="38100" dist="38100" dir="2700000" algn="tl">
                    <a:srgbClr val="000000">
                      <a:alpha val="43137"/>
                    </a:srgbClr>
                  </a:outerShdw>
                </a:effectLst>
              </a:rPr>
              <a:t>Counter-Strike</a:t>
            </a:r>
            <a:endParaRPr dirty="0">
              <a:effectLst>
                <a:outerShdw blurRad="38100" dist="38100" dir="2700000" algn="tl">
                  <a:srgbClr val="000000">
                    <a:alpha val="43137"/>
                  </a:srgbClr>
                </a:outerShdw>
              </a:effectLst>
            </a:endParaRPr>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865130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2. </a:t>
            </a:r>
            <a:r>
              <a:rPr lang="en-US" dirty="0"/>
              <a:t>Continued expansion</a:t>
            </a:r>
            <a:endParaRPr dirty="0"/>
          </a:p>
        </p:txBody>
      </p:sp>
      <p:grpSp>
        <p:nvGrpSpPr>
          <p:cNvPr id="17" name="Google Shape;959;p48">
            <a:extLst>
              <a:ext uri="{FF2B5EF4-FFF2-40B4-BE49-F238E27FC236}">
                <a16:creationId xmlns:a16="http://schemas.microsoft.com/office/drawing/2014/main" id="{3A63A2EA-747F-495C-9ECE-FCBFD3D6F2F5}"/>
              </a:ext>
            </a:extLst>
          </p:cNvPr>
          <p:cNvGrpSpPr/>
          <p:nvPr/>
        </p:nvGrpSpPr>
        <p:grpSpPr>
          <a:xfrm>
            <a:off x="1154784" y="1603861"/>
            <a:ext cx="387933" cy="345971"/>
            <a:chOff x="3927500" y="301425"/>
            <a:chExt cx="461550" cy="411625"/>
          </a:xfrm>
        </p:grpSpPr>
        <p:sp>
          <p:nvSpPr>
            <p:cNvPr id="18" name="Google Shape;960;p48">
              <a:extLst>
                <a:ext uri="{FF2B5EF4-FFF2-40B4-BE49-F238E27FC236}">
                  <a16:creationId xmlns:a16="http://schemas.microsoft.com/office/drawing/2014/main" id="{92FBA358-F5E1-4941-8FC9-A0F9A4B055CA}"/>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1;p48">
              <a:extLst>
                <a:ext uri="{FF2B5EF4-FFF2-40B4-BE49-F238E27FC236}">
                  <a16:creationId xmlns:a16="http://schemas.microsoft.com/office/drawing/2014/main" id="{CBE77FA2-BF09-4060-84F6-3950D5ECD7DA}"/>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2;p48">
              <a:extLst>
                <a:ext uri="{FF2B5EF4-FFF2-40B4-BE49-F238E27FC236}">
                  <a16:creationId xmlns:a16="http://schemas.microsoft.com/office/drawing/2014/main" id="{C7341155-9D95-47FF-9E4D-C2037CC61E35}"/>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63;p48">
              <a:extLst>
                <a:ext uri="{FF2B5EF4-FFF2-40B4-BE49-F238E27FC236}">
                  <a16:creationId xmlns:a16="http://schemas.microsoft.com/office/drawing/2014/main" id="{A28A89CB-C849-448B-A568-641C0D268816}"/>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4;p48">
              <a:extLst>
                <a:ext uri="{FF2B5EF4-FFF2-40B4-BE49-F238E27FC236}">
                  <a16:creationId xmlns:a16="http://schemas.microsoft.com/office/drawing/2014/main" id="{560FA26F-D9BB-4D95-95B1-43F9B0B64042}"/>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5;p48">
              <a:extLst>
                <a:ext uri="{FF2B5EF4-FFF2-40B4-BE49-F238E27FC236}">
                  <a16:creationId xmlns:a16="http://schemas.microsoft.com/office/drawing/2014/main" id="{7B734E4B-6A7C-4227-B757-9233645CA1ED}"/>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6;p48">
              <a:extLst>
                <a:ext uri="{FF2B5EF4-FFF2-40B4-BE49-F238E27FC236}">
                  <a16:creationId xmlns:a16="http://schemas.microsoft.com/office/drawing/2014/main" id="{676C7141-B46C-46C4-A325-288F81122208}"/>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7;p48">
              <a:extLst>
                <a:ext uri="{FF2B5EF4-FFF2-40B4-BE49-F238E27FC236}">
                  <a16:creationId xmlns:a16="http://schemas.microsoft.com/office/drawing/2014/main" id="{013FFC7B-0E4D-487A-A5A2-9C5B26E316C4}"/>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8;p48">
              <a:extLst>
                <a:ext uri="{FF2B5EF4-FFF2-40B4-BE49-F238E27FC236}">
                  <a16:creationId xmlns:a16="http://schemas.microsoft.com/office/drawing/2014/main" id="{B55BFFCC-089C-4CFA-94CF-F67D1EA5F997}"/>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9;p48">
              <a:extLst>
                <a:ext uri="{FF2B5EF4-FFF2-40B4-BE49-F238E27FC236}">
                  <a16:creationId xmlns:a16="http://schemas.microsoft.com/office/drawing/2014/main" id="{CC90E1BE-5CC2-42A0-979B-111DFEB470DE}"/>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0;p48">
              <a:extLst>
                <a:ext uri="{FF2B5EF4-FFF2-40B4-BE49-F238E27FC236}">
                  <a16:creationId xmlns:a16="http://schemas.microsoft.com/office/drawing/2014/main" id="{A19BD3DA-CD64-42C1-886C-94AA4890B202}"/>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1;p48">
              <a:extLst>
                <a:ext uri="{FF2B5EF4-FFF2-40B4-BE49-F238E27FC236}">
                  <a16:creationId xmlns:a16="http://schemas.microsoft.com/office/drawing/2014/main" id="{6E88F768-FF33-49DA-B663-79E1FDFF8654}"/>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2;p48">
              <a:extLst>
                <a:ext uri="{FF2B5EF4-FFF2-40B4-BE49-F238E27FC236}">
                  <a16:creationId xmlns:a16="http://schemas.microsoft.com/office/drawing/2014/main" id="{9E1C1000-DA8A-419B-8EC9-6D9180F8C963}"/>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3;p48">
              <a:extLst>
                <a:ext uri="{FF2B5EF4-FFF2-40B4-BE49-F238E27FC236}">
                  <a16:creationId xmlns:a16="http://schemas.microsoft.com/office/drawing/2014/main" id="{A69BFC5B-E05F-4F18-B0B1-5A465A4DC07E}"/>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4;p48">
              <a:extLst>
                <a:ext uri="{FF2B5EF4-FFF2-40B4-BE49-F238E27FC236}">
                  <a16:creationId xmlns:a16="http://schemas.microsoft.com/office/drawing/2014/main" id="{1791B0C2-FAB5-4023-809F-5BFAE4E726B1}"/>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5;p48">
              <a:extLst>
                <a:ext uri="{FF2B5EF4-FFF2-40B4-BE49-F238E27FC236}">
                  <a16:creationId xmlns:a16="http://schemas.microsoft.com/office/drawing/2014/main" id="{BE7C53E6-C929-48D3-BCAF-6EE58749292B}"/>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6;p48">
              <a:extLst>
                <a:ext uri="{FF2B5EF4-FFF2-40B4-BE49-F238E27FC236}">
                  <a16:creationId xmlns:a16="http://schemas.microsoft.com/office/drawing/2014/main" id="{785CDCB5-C46E-4C90-8951-49E4AD8C7490}"/>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7;p48">
              <a:extLst>
                <a:ext uri="{FF2B5EF4-FFF2-40B4-BE49-F238E27FC236}">
                  <a16:creationId xmlns:a16="http://schemas.microsoft.com/office/drawing/2014/main" id="{F58565A5-BA4D-4426-AF42-7B95117087C4}"/>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8;p48">
              <a:extLst>
                <a:ext uri="{FF2B5EF4-FFF2-40B4-BE49-F238E27FC236}">
                  <a16:creationId xmlns:a16="http://schemas.microsoft.com/office/drawing/2014/main" id="{52A2E80A-4621-430A-A460-5A41DCDE7C79}"/>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9;p48">
              <a:extLst>
                <a:ext uri="{FF2B5EF4-FFF2-40B4-BE49-F238E27FC236}">
                  <a16:creationId xmlns:a16="http://schemas.microsoft.com/office/drawing/2014/main" id="{07BF371E-305F-454B-9835-35C232BADC46}"/>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0;p48">
              <a:extLst>
                <a:ext uri="{FF2B5EF4-FFF2-40B4-BE49-F238E27FC236}">
                  <a16:creationId xmlns:a16="http://schemas.microsoft.com/office/drawing/2014/main" id="{54A28067-C721-4A4C-ACAB-865A42F9D961}"/>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1;p48">
              <a:extLst>
                <a:ext uri="{FF2B5EF4-FFF2-40B4-BE49-F238E27FC236}">
                  <a16:creationId xmlns:a16="http://schemas.microsoft.com/office/drawing/2014/main" id="{C041F93F-3634-49C2-9312-438F7EE048D0}"/>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2;p48">
              <a:extLst>
                <a:ext uri="{FF2B5EF4-FFF2-40B4-BE49-F238E27FC236}">
                  <a16:creationId xmlns:a16="http://schemas.microsoft.com/office/drawing/2014/main" id="{7130FC00-A8DA-4C23-91DA-2D84A402C919}"/>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3;p48">
              <a:extLst>
                <a:ext uri="{FF2B5EF4-FFF2-40B4-BE49-F238E27FC236}">
                  <a16:creationId xmlns:a16="http://schemas.microsoft.com/office/drawing/2014/main" id="{4B22D58F-C95A-457F-87DC-822CE554A5AB}"/>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4;p48">
              <a:extLst>
                <a:ext uri="{FF2B5EF4-FFF2-40B4-BE49-F238E27FC236}">
                  <a16:creationId xmlns:a16="http://schemas.microsoft.com/office/drawing/2014/main" id="{4B05BDB2-ABCF-4B1C-86A3-9757B2D921CF}"/>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5;p48">
              <a:extLst>
                <a:ext uri="{FF2B5EF4-FFF2-40B4-BE49-F238E27FC236}">
                  <a16:creationId xmlns:a16="http://schemas.microsoft.com/office/drawing/2014/main" id="{ED8BB1BE-6110-403D-A21D-6033134EE3A2}"/>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6;p48">
              <a:extLst>
                <a:ext uri="{FF2B5EF4-FFF2-40B4-BE49-F238E27FC236}">
                  <a16:creationId xmlns:a16="http://schemas.microsoft.com/office/drawing/2014/main" id="{4F87E9EA-61F0-438A-B6DE-FFE7C38C803E}"/>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116;p17">
            <a:extLst>
              <a:ext uri="{FF2B5EF4-FFF2-40B4-BE49-F238E27FC236}">
                <a16:creationId xmlns:a16="http://schemas.microsoft.com/office/drawing/2014/main" id="{72BD5811-0408-4676-B95B-588E316D246F}"/>
              </a:ext>
            </a:extLst>
          </p:cNvPr>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Sour</a:t>
            </a:r>
            <a:r>
              <a:rPr lang="ro-RO" dirty="0"/>
              <a:t>c</a:t>
            </a:r>
            <a:r>
              <a:rPr lang="en-US" dirty="0"/>
              <a:t>e Era – post Half-Life</a:t>
            </a:r>
            <a:endParaRPr dirty="0"/>
          </a:p>
        </p:txBody>
      </p:sp>
    </p:spTree>
    <p:extLst>
      <p:ext uri="{BB962C8B-B14F-4D97-AF65-F5344CB8AC3E}">
        <p14:creationId xmlns:p14="http://schemas.microsoft.com/office/powerpoint/2010/main" val="2011349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426C-0C3C-4B21-AD88-0185DC8F885F}"/>
              </a:ext>
            </a:extLst>
          </p:cNvPr>
          <p:cNvSpPr>
            <a:spLocks noGrp="1"/>
          </p:cNvSpPr>
          <p:nvPr>
            <p:ph type="title"/>
          </p:nvPr>
        </p:nvSpPr>
        <p:spPr/>
        <p:txBody>
          <a:bodyPr/>
          <a:lstStyle/>
          <a:p>
            <a:r>
              <a:rPr lang="en-US" dirty="0"/>
              <a:t>Half-Life 2</a:t>
            </a:r>
            <a:endParaRPr lang="ro-RO" dirty="0"/>
          </a:p>
        </p:txBody>
      </p:sp>
      <p:sp>
        <p:nvSpPr>
          <p:cNvPr id="3" name="Text Placeholder 2">
            <a:extLst>
              <a:ext uri="{FF2B5EF4-FFF2-40B4-BE49-F238E27FC236}">
                <a16:creationId xmlns:a16="http://schemas.microsoft.com/office/drawing/2014/main" id="{2D4E6D9C-9297-48CE-81C2-5B073666244A}"/>
              </a:ext>
            </a:extLst>
          </p:cNvPr>
          <p:cNvSpPr>
            <a:spLocks noGrp="1"/>
          </p:cNvSpPr>
          <p:nvPr>
            <p:ph type="body" idx="1"/>
          </p:nvPr>
        </p:nvSpPr>
        <p:spPr/>
        <p:txBody>
          <a:bodyPr/>
          <a:lstStyle/>
          <a:p>
            <a:r>
              <a:rPr lang="en-US" sz="1800" dirty="0"/>
              <a:t>Valve began developing Half-Life 2 six months after the release of the first Half-Life, using its new in-house engine, Source. With advanced physics systems and an increased focus on story and characters, it received critical acclaim upon its release in 2004; by 2011, it had sold 12 million copies.</a:t>
            </a:r>
          </a:p>
          <a:p>
            <a:r>
              <a:rPr lang="en-US" sz="1800" dirty="0"/>
              <a:t>Source distantly originates from the </a:t>
            </a:r>
            <a:r>
              <a:rPr lang="en-US" sz="1800" dirty="0" err="1"/>
              <a:t>GoldSrc</a:t>
            </a:r>
            <a:r>
              <a:rPr lang="en-US" sz="1800" dirty="0"/>
              <a:t> engine, itself a heavily modified version of John Carmack's Quake engine with some code from the Quake II engine. Carmack commented on his blog in 2004 that "there are still bits of early Quake code in Half-Life 2".</a:t>
            </a:r>
          </a:p>
          <a:p>
            <a:endParaRPr lang="en-US" sz="1800" dirty="0"/>
          </a:p>
        </p:txBody>
      </p:sp>
      <p:sp>
        <p:nvSpPr>
          <p:cNvPr id="4" name="Slide Number Placeholder 3">
            <a:extLst>
              <a:ext uri="{FF2B5EF4-FFF2-40B4-BE49-F238E27FC236}">
                <a16:creationId xmlns:a16="http://schemas.microsoft.com/office/drawing/2014/main" id="{CA8E2B5E-5DDB-4947-9CF3-AF16377DF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0" name="Picture 9">
            <a:extLst>
              <a:ext uri="{FF2B5EF4-FFF2-40B4-BE49-F238E27FC236}">
                <a16:creationId xmlns:a16="http://schemas.microsoft.com/office/drawing/2014/main" id="{2812A0C4-A93A-4E5E-B7D6-F67A61843E99}"/>
              </a:ext>
            </a:extLst>
          </p:cNvPr>
          <p:cNvPicPr>
            <a:picLocks noChangeAspect="1"/>
          </p:cNvPicPr>
          <p:nvPr/>
        </p:nvPicPr>
        <p:blipFill rotWithShape="1">
          <a:blip r:embed="rId2"/>
          <a:srcRect t="39578" b="36647"/>
          <a:stretch/>
        </p:blipFill>
        <p:spPr>
          <a:xfrm>
            <a:off x="5461317" y="4280060"/>
            <a:ext cx="2943067" cy="393591"/>
          </a:xfrm>
          <a:prstGeom prst="rect">
            <a:avLst/>
          </a:prstGeom>
        </p:spPr>
      </p:pic>
      <p:cxnSp>
        <p:nvCxnSpPr>
          <p:cNvPr id="12" name="Google Shape;104;p15">
            <a:extLst>
              <a:ext uri="{FF2B5EF4-FFF2-40B4-BE49-F238E27FC236}">
                <a16:creationId xmlns:a16="http://schemas.microsoft.com/office/drawing/2014/main" id="{535809C3-F101-4448-88AD-C9F1963226B0}"/>
              </a:ext>
            </a:extLst>
          </p:cNvPr>
          <p:cNvCxnSpPr>
            <a:cxnSpLocks/>
          </p:cNvCxnSpPr>
          <p:nvPr/>
        </p:nvCxnSpPr>
        <p:spPr>
          <a:xfrm>
            <a:off x="8593157" y="4466652"/>
            <a:ext cx="550843" cy="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446978739"/>
      </p:ext>
    </p:extLst>
  </p:cSld>
  <p:clrMapOvr>
    <a:masterClrMapping/>
  </p:clrMapOvr>
</p:sld>
</file>

<file path=ppt/theme/theme1.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976</Words>
  <Application>Microsoft Office PowerPoint</Application>
  <PresentationFormat>On-screen Show (16:9)</PresentationFormat>
  <Paragraphs>59</Paragraphs>
  <Slides>22</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Quantico</vt:lpstr>
      <vt:lpstr>Arial</vt:lpstr>
      <vt:lpstr>Titillium Web Light</vt:lpstr>
      <vt:lpstr>Titillium Web</vt:lpstr>
      <vt:lpstr>Juno template</vt:lpstr>
      <vt:lpstr>Corporation</vt:lpstr>
      <vt:lpstr>1. Founding</vt:lpstr>
      <vt:lpstr>Gabe Newell</vt:lpstr>
      <vt:lpstr>Half-Life</vt:lpstr>
      <vt:lpstr>Preview of Half-Life 1</vt:lpstr>
      <vt:lpstr>Rise of the modding community</vt:lpstr>
      <vt:lpstr>Preview of Counter-Strike</vt:lpstr>
      <vt:lpstr>2. Continued expansion</vt:lpstr>
      <vt:lpstr>Half-Life 2</vt:lpstr>
      <vt:lpstr>Preview of Half-Life 2</vt:lpstr>
      <vt:lpstr>Steam</vt:lpstr>
      <vt:lpstr>Preview of Steam</vt:lpstr>
      <vt:lpstr>Multiple releases</vt:lpstr>
      <vt:lpstr>Preview of Portal 1</vt:lpstr>
      <vt:lpstr>Failed transition to services</vt:lpstr>
      <vt:lpstr>Preview of Dota 2</vt:lpstr>
      <vt:lpstr>2. Reorganization</vt:lpstr>
      <vt:lpstr>Source 2, VR and Half-Life: Alyx</vt:lpstr>
      <vt:lpstr>Preview of Steam Deck</vt:lpstr>
      <vt:lpstr>Preview of Half-Life: Alyx</vt:lpstr>
      <vt:lpstr>Turning point</vt:lpstr>
      <vt:lpstr>That’s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Corporation</dc:title>
  <cp:lastModifiedBy>ArminC</cp:lastModifiedBy>
  <cp:revision>24</cp:revision>
  <dcterms:modified xsi:type="dcterms:W3CDTF">2021-11-08T09:27:37Z</dcterms:modified>
</cp:coreProperties>
</file>